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1"/>
  </p:notesMasterIdLst>
  <p:sldIdLst>
    <p:sldId id="265" r:id="rId2"/>
    <p:sldId id="294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48" r:id="rId19"/>
    <p:sldId id="29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shop.ru/?Page=catalog&amp;cID=14&amp;pID=446&amp;dID=51" TargetMode="External"/><Relationship Id="rId2" Type="http://schemas.openxmlformats.org/officeDocument/2006/relationships/hyperlink" Target="http://www.betonshop.ru/?Page=catalog&amp;cID=14&amp;pID=449&amp;dID=51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betonshop.ru/?Page=catalog&amp;cID=14&amp;pID=447&amp;dID=51" TargetMode="External"/><Relationship Id="rId4" Type="http://schemas.openxmlformats.org/officeDocument/2006/relationships/hyperlink" Target="http://www.betonshop.ru/?Page=catalog&amp;cID=14&amp;pID=448&amp;dID=5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39" y="62068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/>
              <a:t>ОПГДиУ</a:t>
            </a:r>
            <a:r>
              <a:rPr lang="ru-RU" sz="4000" dirty="0"/>
              <a:t> Тема </a:t>
            </a:r>
            <a:r>
              <a:rPr lang="ru-RU" sz="4000" dirty="0" smtClean="0"/>
              <a:t>10 </a:t>
            </a:r>
            <a:r>
              <a:rPr lang="ru-RU" sz="4000" dirty="0"/>
              <a:t>Лекция </a:t>
            </a:r>
            <a:r>
              <a:rPr lang="ru-RU" sz="4000" dirty="0" smtClean="0"/>
              <a:t>14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670943"/>
            <a:ext cx="8455968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5200" dirty="0" smtClean="0"/>
              <a:t>Особенности проектирования дорожных одежд на городских улицах и дорогах</a:t>
            </a:r>
            <a:endParaRPr lang="ru-RU" sz="52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3"/>
          <p:cNvSpPr>
            <a:spLocks noChangeArrowheads="1"/>
          </p:cNvSpPr>
          <p:nvPr/>
        </p:nvSpPr>
        <p:spPr bwMode="auto">
          <a:xfrm>
            <a:off x="228600" y="457200"/>
            <a:ext cx="8610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 </a:t>
            </a:r>
            <a:r>
              <a:rPr lang="ru-RU" altLang="ru-RU" sz="2000"/>
              <a:t>Предназначение бортовых камней - отделить проезжую часть от тротуаров, газонов и полос зеленых насаждений. Бортовые  камни устанавливают после возведения земляного полотна и перед устройством дорожной одежды.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133600"/>
            <a:ext cx="83820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28600" y="0"/>
            <a:ext cx="8610600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>
                <a:latin typeface="Times New Roman" panose="02020603050405020304" pitchFamily="18" charset="0"/>
              </a:rPr>
              <a:t>Бортовой камень - бордюрный камень изготавливается по ГОСТ 6666-81 "Камни бортовые из горных пород." 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Предназначается для разделения: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-проезжей части магистральных улиц от тротуаров, газонов, площадок остановок общественного транспорта и от обособленного полотна трамвайных путей;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-проезжей части дорог от разделительных полос;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-проезжей части внутриквартальных проездов от тротуаров и газонов;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-проезжей части дорог от тротуаров на мостах и путепроводах, съездах и в тоннелях;</a:t>
            </a:r>
          </a:p>
          <a:p>
            <a:r>
              <a:rPr lang="ru-RU" altLang="ru-RU" sz="2000">
                <a:latin typeface="Times New Roman" panose="02020603050405020304" pitchFamily="18" charset="0"/>
              </a:rPr>
              <a:t>-пешеходных дорожек и тротуаров от газонов в городских парках, скверах и на бульварах.</a:t>
            </a:r>
          </a:p>
        </p:txBody>
      </p:sp>
      <p:pic>
        <p:nvPicPr>
          <p:cNvPr id="5123" name="Picture 5" descr="%D0%91%D0%BE%D1%80%D1%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38862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bord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917950"/>
            <a:ext cx="419100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3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70" name="Group 74"/>
          <p:cNvGraphicFramePr>
            <a:graphicFrameLocks noGrp="1"/>
          </p:cNvGraphicFramePr>
          <p:nvPr/>
        </p:nvGraphicFramePr>
        <p:xfrm>
          <a:off x="304800" y="762000"/>
          <a:ext cx="8686800" cy="5715001"/>
        </p:xfrm>
        <a:graphic>
          <a:graphicData uri="http://schemas.openxmlformats.org/drawingml/2006/table">
            <a:tbl>
              <a:tblPr/>
              <a:tblGrid>
                <a:gridCol w="2763838"/>
                <a:gridCol w="1401762"/>
                <a:gridCol w="1209675"/>
                <a:gridCol w="1317625"/>
                <a:gridCol w="1165225"/>
                <a:gridCol w="828675"/>
              </a:tblGrid>
              <a:tr h="1966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Ширина, см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Длина, см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Высота, см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Масса, кг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Цена, руб.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  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БР 100-20-8 (Б-5)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  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БР 100-30-15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  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БР 50-20-8 (Б-4)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  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БР 80-30-15 поворотный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6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382588" y="381000"/>
            <a:ext cx="838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Технология установки бетонных бортовых камней включает в себя выполнение следующих операций:</a:t>
            </a:r>
          </a:p>
          <a:p>
            <a:pPr eaLnBrk="1" hangingPunct="1"/>
            <a:r>
              <a:rPr lang="ru-RU" altLang="ru-RU"/>
              <a:t>-</a:t>
            </a:r>
            <a:r>
              <a:rPr lang="en-US" altLang="ru-RU"/>
              <a:t> </a:t>
            </a:r>
            <a:r>
              <a:rPr lang="ru-RU" altLang="ru-RU"/>
              <a:t>геодезическую разбивку линий и высотных отметок;</a:t>
            </a:r>
          </a:p>
          <a:p>
            <a:pPr eaLnBrk="1" hangingPunct="1"/>
            <a:r>
              <a:rPr lang="ru-RU" altLang="ru-RU"/>
              <a:t>- раскладку бортовых камней по линии установки;</a:t>
            </a:r>
          </a:p>
          <a:p>
            <a:pPr eaLnBrk="1" hangingPunct="1"/>
            <a:r>
              <a:rPr lang="ru-RU" altLang="ru-RU"/>
              <a:t>-</a:t>
            </a:r>
            <a:r>
              <a:rPr lang="en-US" altLang="ru-RU"/>
              <a:t> </a:t>
            </a:r>
            <a:r>
              <a:rPr lang="ru-RU" altLang="ru-RU"/>
              <a:t>подготовку основания (земляного полотна);</a:t>
            </a:r>
          </a:p>
          <a:p>
            <a:pPr eaLnBrk="1" hangingPunct="1"/>
            <a:r>
              <a:rPr lang="ru-RU" altLang="ru-RU"/>
              <a:t>-</a:t>
            </a:r>
            <a:r>
              <a:rPr lang="en-US" altLang="ru-RU"/>
              <a:t> </a:t>
            </a:r>
            <a:r>
              <a:rPr lang="ru-RU" altLang="ru-RU"/>
              <a:t>устройство цементобетонного основания;</a:t>
            </a:r>
          </a:p>
          <a:p>
            <a:pPr eaLnBrk="1" hangingPunct="1"/>
            <a:r>
              <a:rPr lang="ru-RU" altLang="ru-RU"/>
              <a:t>- устройство цементобетонной обоймы;	</a:t>
            </a:r>
          </a:p>
          <a:p>
            <a:pPr eaLnBrk="1" hangingPunct="1"/>
            <a:r>
              <a:rPr lang="ru-RU" altLang="ru-RU"/>
              <a:t>-</a:t>
            </a:r>
            <a:r>
              <a:rPr lang="en-US" altLang="ru-RU"/>
              <a:t> </a:t>
            </a:r>
            <a:r>
              <a:rPr lang="ru-RU" altLang="ru-RU"/>
              <a:t>заливку   и расшивку швов.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lum bright="-12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89225"/>
            <a:ext cx="25146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Прямоугольник 2"/>
          <p:cNvSpPr>
            <a:spLocks noChangeArrowheads="1"/>
          </p:cNvSpPr>
          <p:nvPr/>
        </p:nvSpPr>
        <p:spPr bwMode="auto">
          <a:xfrm>
            <a:off x="3657600" y="3733800"/>
            <a:ext cx="45720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/>
              <a:t>Рис, 2. Конструкция металлических клещей для установки бортового камня.</a:t>
            </a:r>
          </a:p>
          <a:p>
            <a:pPr eaLnBrk="1" hangingPunct="1"/>
            <a:r>
              <a:rPr lang="ru-RU" altLang="ru-RU" sz="2000"/>
              <a:t>I- металлическая штанга Ø 25 мм;</a:t>
            </a:r>
          </a:p>
          <a:p>
            <a:pPr eaLnBrk="1" hangingPunct="1"/>
            <a:r>
              <a:rPr lang="ru-RU" altLang="ru-RU" sz="2000"/>
              <a:t>2 – шарнир.</a:t>
            </a:r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36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4475"/>
            <a:ext cx="7467600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1"/>
          <p:cNvSpPr>
            <a:spLocks noChangeArrowheads="1"/>
          </p:cNvSpPr>
          <p:nvPr/>
        </p:nvSpPr>
        <p:spPr bwMode="auto">
          <a:xfrm>
            <a:off x="457200" y="2989263"/>
            <a:ext cx="83820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                  </a:t>
            </a:r>
            <a:r>
              <a:rPr lang="ru-RU" altLang="ru-RU"/>
              <a:t>Рисунок №3. Способы установки бортовых камней:</a:t>
            </a:r>
          </a:p>
          <a:p>
            <a:pPr eaLnBrk="1" hangingPunct="1"/>
            <a:r>
              <a:rPr lang="ru-RU" altLang="ru-RU"/>
              <a:t>а) при бетонных или щебеночных основаниях проезжей части;</a:t>
            </a:r>
          </a:p>
          <a:p>
            <a:pPr eaLnBrk="1" hangingPunct="1"/>
            <a:r>
              <a:rPr lang="ru-RU" altLang="ru-RU"/>
              <a:t>б) при бетонных покрытиях;</a:t>
            </a:r>
          </a:p>
          <a:p>
            <a:pPr eaLnBrk="1" hangingPunct="1"/>
            <a:r>
              <a:rPr lang="en-US" altLang="ru-RU"/>
              <a:t>                       </a:t>
            </a:r>
            <a:r>
              <a:rPr lang="ru-RU" altLang="ru-RU"/>
              <a:t>1 -  бортовой камень</a:t>
            </a:r>
          </a:p>
          <a:p>
            <a:pPr eaLnBrk="1" hangingPunct="1"/>
            <a:r>
              <a:rPr lang="en-US" altLang="ru-RU"/>
              <a:t>                       </a:t>
            </a:r>
            <a:r>
              <a:rPr lang="ru-RU" altLang="ru-RU"/>
              <a:t>2 – основание из бетона М – 250;</a:t>
            </a:r>
          </a:p>
          <a:p>
            <a:pPr eaLnBrk="1" hangingPunct="1"/>
            <a:r>
              <a:rPr lang="en-US" altLang="ru-RU"/>
              <a:t>                       </a:t>
            </a:r>
            <a:r>
              <a:rPr lang="ru-RU" altLang="ru-RU"/>
              <a:t>3 – шов сжатия, не более 5 мм .(внутреннюю поверхность при бетонном основании обмазывают битумом; шов заделывают песчаным асфальтом или цементным раствором 1:4).</a:t>
            </a:r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775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3810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Прямоугольник 1"/>
          <p:cNvSpPr>
            <a:spLocks noChangeArrowheads="1"/>
          </p:cNvSpPr>
          <p:nvPr/>
        </p:nvSpPr>
        <p:spPr bwMode="auto">
          <a:xfrm>
            <a:off x="4371975" y="468313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/>
              <a:t>             Производительность бортоукладчика может составлять в зависимости от сечения борта от 300 до 1000 м борта в смену.  </a:t>
            </a:r>
          </a:p>
        </p:txBody>
      </p:sp>
    </p:spTree>
    <p:extLst>
      <p:ext uri="{BB962C8B-B14F-4D97-AF65-F5344CB8AC3E}">
        <p14:creationId xmlns:p14="http://schemas.microsoft.com/office/powerpoint/2010/main" val="352278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10400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4648200"/>
            <a:ext cx="86868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  <a:p>
            <a:pPr algn="ctr" eaLnBrk="1" hangingPunct="1"/>
            <a:r>
              <a:rPr lang="ru-RU" altLang="ru-RU"/>
              <a:t>Компактная и маневренная машина </a:t>
            </a:r>
            <a:r>
              <a:rPr lang="ru-RU" altLang="ru-RU" b="1"/>
              <a:t>LeeBoy LBC-24W</a:t>
            </a:r>
            <a:r>
              <a:rPr lang="ru-RU" altLang="ru-RU"/>
              <a:t> позволяет с высокой скоростью и качеством изготавливать бордюрный камень или водосточный желоб. Кроме этого, специальные легкозаменяемые скользящие опалубки позволяют формировать узкие дорожки и тротуары шириной до 1,2 м. Рулевое управление позволяет выполнять плавные закругления радиусом до 61 см, что значительно экономит время на ручное формирование.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31337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228600" y="4953000"/>
            <a:ext cx="87439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/>
              <a:t>Компактная и маневренная машина </a:t>
            </a:r>
            <a:r>
              <a:rPr lang="ru-RU" altLang="ru-RU" b="1"/>
              <a:t>LeeBoy LBC-24W</a:t>
            </a:r>
            <a:r>
              <a:rPr lang="ru-RU" altLang="ru-RU"/>
              <a:t> позволяет с высокой скоростью и качеством изготавливать бордюрный камень или водосточный желоб. Кроме этого, специальные легкозаменяемые скользящие опалубки позволяют формировать узкие дорожки и тротуары шириной до 1,2 м. Рулевое управление позволяет выполнять плавные закругления радиусом до 61 см, что значительно экономит время на ручное формирование. </a:t>
            </a:r>
          </a:p>
        </p:txBody>
      </p:sp>
    </p:spTree>
    <p:extLst>
      <p:ext uri="{BB962C8B-B14F-4D97-AF65-F5344CB8AC3E}">
        <p14:creationId xmlns:p14="http://schemas.microsoft.com/office/powerpoint/2010/main" val="19895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5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6705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304800" y="3810000"/>
            <a:ext cx="83820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Характерные особенности:</a:t>
            </a:r>
            <a:endParaRPr lang="ru-RU" altLang="ru-RU"/>
          </a:p>
          <a:p>
            <a:pPr algn="ctr" eaLnBrk="1" hangingPunct="1"/>
            <a:r>
              <a:rPr lang="ru-RU" altLang="ru-RU"/>
              <a:t>Запатентованная система шарнирного крепления скользящей опалубки </a:t>
            </a:r>
          </a:p>
          <a:p>
            <a:pPr algn="ctr" eaLnBrk="1" hangingPunct="1"/>
            <a:r>
              <a:rPr lang="ru-RU" altLang="ru-RU"/>
              <a:t>Возможность заливки ниже нулевого уровня (до 200 мм) </a:t>
            </a:r>
          </a:p>
          <a:p>
            <a:pPr algn="ctr" eaLnBrk="1" hangingPunct="1"/>
            <a:r>
              <a:rPr lang="ru-RU" altLang="ru-RU"/>
              <a:t>Дизельный двигатель мощностью 37,5 л.с. Привод на все колеса </a:t>
            </a:r>
          </a:p>
          <a:p>
            <a:pPr algn="ctr" eaLnBrk="1" hangingPunct="1"/>
            <a:r>
              <a:rPr lang="ru-RU" altLang="ru-RU"/>
              <a:t>Обрезка края дорожного полотна. Изготовление бордюра или водосточного желоба </a:t>
            </a:r>
          </a:p>
          <a:p>
            <a:pPr algn="ctr" eaLnBrk="1" hangingPunct="1"/>
            <a:r>
              <a:rPr lang="ru-RU" altLang="ru-RU"/>
              <a:t>Ширина заливки до 1,2 м; Радиус закругления до 61 см </a:t>
            </a:r>
          </a:p>
          <a:p>
            <a:pPr algn="ctr" eaLnBrk="1" hangingPunct="1"/>
            <a:r>
              <a:rPr lang="ru-RU" altLang="ru-RU"/>
              <a:t>Система контроля наклона </a:t>
            </a:r>
          </a:p>
          <a:p>
            <a:pPr algn="ctr" eaLnBrk="1" hangingPunct="1"/>
            <a:r>
              <a:rPr lang="ru-RU" altLang="ru-RU"/>
              <a:t>Автоматическое управление направлением движения </a:t>
            </a:r>
          </a:p>
          <a:p>
            <a:pPr algn="ctr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356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533400" y="457200"/>
            <a:ext cx="83058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u="sng"/>
              <a:t>Основные особенности строительства дорожных одежд:</a:t>
            </a:r>
          </a:p>
          <a:p>
            <a:pPr eaLnBrk="1" hangingPunct="1"/>
            <a:endParaRPr lang="ru-RU" altLang="ru-RU" sz="2000" u="sng"/>
          </a:p>
          <a:p>
            <a:pPr eaLnBrk="1" hangingPunct="1"/>
            <a:r>
              <a:rPr lang="ru-RU" altLang="ru-RU" sz="2000"/>
              <a:t>1. – стесненность территории строительства, обусловленная существующей городской  застройкой;</a:t>
            </a:r>
          </a:p>
          <a:p>
            <a:pPr eaLnBrk="1" hangingPunct="1"/>
            <a:r>
              <a:rPr lang="ru-RU" altLang="ru-RU" sz="2000"/>
              <a:t>2. – наличие большого количества подземных коммуникаций, усложняющих технологию и организацию работ;</a:t>
            </a:r>
          </a:p>
          <a:p>
            <a:pPr eaLnBrk="1" hangingPunct="1"/>
            <a:r>
              <a:rPr lang="ru-RU" altLang="ru-RU" sz="2000"/>
              <a:t>3. – неравномерность распределения объемов работ по длине улиц;</a:t>
            </a:r>
          </a:p>
          <a:p>
            <a:pPr eaLnBrk="1" hangingPunct="1"/>
            <a:r>
              <a:rPr lang="ru-RU" altLang="ru-RU" sz="2000"/>
              <a:t>4. – необходимость в дополнительных перевозках грунта (подвоза недостающего или вывоза излишнего грунта) при выполнении земляных работ из-за невозможности закладки резервов или отсыпки кавальеров в непосредственной близости от места строительства;</a:t>
            </a:r>
          </a:p>
          <a:p>
            <a:pPr eaLnBrk="1" hangingPunct="1"/>
            <a:r>
              <a:rPr lang="ru-RU" altLang="ru-RU" sz="2000"/>
              <a:t>5. – необходимость в ряде случаев ведения работ на улицах в условиях интенсивного движения городского транспорта;</a:t>
            </a:r>
          </a:p>
          <a:p>
            <a:pPr eaLnBrk="1" hangingPunct="1"/>
            <a:r>
              <a:rPr lang="ru-RU" altLang="ru-RU" sz="2000"/>
              <a:t>6. – невозможность организации складских территорий для хранения и складирования дорожно-строительных материалов, изделий и конструкций</a:t>
            </a:r>
            <a:r>
              <a:rPr lang="ru-RU" alt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01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228600" y="228600"/>
            <a:ext cx="8763000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Последовательность строительства городской улицы или дороги при поточном методе организации работ:</a:t>
            </a:r>
          </a:p>
          <a:p>
            <a:pPr eaLnBrk="1" hangingPunct="1"/>
            <a:r>
              <a:rPr lang="ru-RU" altLang="ru-RU"/>
              <a:t> 1. – подготовительные работы (полное или частичное закрытие движения городского транспорта и пешеходов; устройство различного рода ограждений; устройство проездов и путей; снос строений, попадающих в зону строительства; пересадку деревьев и кустарников; перекладку (в случае необходимости) существующих подземных коммуникаций и т. д.).</a:t>
            </a:r>
          </a:p>
          <a:p>
            <a:pPr eaLnBrk="1" hangingPunct="1"/>
            <a:r>
              <a:rPr lang="ru-RU" altLang="ru-RU"/>
              <a:t>2. – Строительство подземных инженерных сетей, включающее земляные работы для прокладки сетей, а также  монтажные работы по сооружению коллекторов, камер, колодцев, трубопроводов, кабелей и т.п. с засыпкой и уплотнением траншей после прокладки подземных коммуникаций;</a:t>
            </a:r>
          </a:p>
          <a:p>
            <a:pPr eaLnBrk="1" hangingPunct="1"/>
            <a:r>
              <a:rPr lang="ru-RU" altLang="ru-RU"/>
              <a:t>3. – возведение земляного полотна и устройство дренажа мелкого заложения;</a:t>
            </a:r>
          </a:p>
          <a:p>
            <a:pPr eaLnBrk="1" hangingPunct="1"/>
            <a:r>
              <a:rPr lang="ru-RU" altLang="ru-RU"/>
              <a:t>4. – устройство основания проезжей части, включающее установку бортового камня, устройство дренирующих и морозозащитных слоев основания проезжей части и трамвайных путей;</a:t>
            </a:r>
          </a:p>
          <a:p>
            <a:pPr eaLnBrk="1" hangingPunct="1"/>
            <a:r>
              <a:rPr lang="ru-RU" altLang="ru-RU"/>
              <a:t>5. – устройство покрытий проезжей части, включающее работы по укладке нижнего и верхнего слоя и отделке покрытия, а также  при необходимости покрытия трамвайного пути;</a:t>
            </a:r>
          </a:p>
          <a:p>
            <a:pPr eaLnBrk="1" hangingPunct="1"/>
            <a:r>
              <a:rPr lang="ru-RU" altLang="ru-RU"/>
              <a:t>6. – строительство тротуарного покрытия;</a:t>
            </a:r>
          </a:p>
          <a:p>
            <a:pPr eaLnBrk="1" hangingPunct="1"/>
            <a:r>
              <a:rPr lang="ru-RU" altLang="ru-RU"/>
              <a:t>7. – организация освещения улиц с установкой осветительных мачт и подвеской осветительной арматуры;</a:t>
            </a:r>
          </a:p>
          <a:p>
            <a:pPr eaLnBrk="1" hangingPunct="1"/>
            <a:r>
              <a:rPr lang="ru-RU" altLang="ru-RU"/>
              <a:t>8. – озеленение улиц;</a:t>
            </a:r>
          </a:p>
          <a:p>
            <a:pPr eaLnBrk="1" hangingPunct="1"/>
            <a:r>
              <a:rPr lang="ru-RU" altLang="ru-RU"/>
              <a:t>9. – оборудование улиц средствами регулирования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97369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3820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9600" y="3581400"/>
            <a:ext cx="8001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Arial" charset="0"/>
              </a:rPr>
              <a:t>Рис.5.   Конструкции дорожных одежд.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>
                <a:latin typeface="Arial" charset="0"/>
              </a:rPr>
              <a:t>Асфальтобетон (верхний слой - мелкозернистый, 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                                  нижний слой - крупнозернистый);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2	- черный щебень;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3	– щебень;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4	- подстилающий слой из песка или ПГС;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5	- гравийная смесь;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6	- тощий бетон м70 –м90  без швов;</a:t>
            </a:r>
          </a:p>
          <a:p>
            <a:pPr>
              <a:defRPr/>
            </a:pPr>
            <a:r>
              <a:rPr lang="ru-RU" dirty="0">
                <a:latin typeface="Arial" charset="0"/>
              </a:rPr>
              <a:t>7	- щебень или гравий, укрепленный цементом.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5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762000" y="228600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/>
              <a:t>3. Контроль качества работ. Техника безопасности</a:t>
            </a: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152400" y="685800"/>
            <a:ext cx="8763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u="sng"/>
              <a:t>При   устройстве   оснований   и   покрытий   способом   смешения   на   дороге: </a:t>
            </a:r>
          </a:p>
          <a:p>
            <a:pPr eaLnBrk="1" hangingPunct="1"/>
            <a:r>
              <a:rPr lang="ru-RU" altLang="ru-RU" u="sng"/>
              <a:t>  </a:t>
            </a:r>
          </a:p>
          <a:p>
            <a:pPr eaLnBrk="1" hangingPunct="1"/>
            <a:r>
              <a:rPr lang="ru-RU" altLang="ru-RU"/>
              <a:t>• При каждом розливе- температуру вяжущего материала;</a:t>
            </a:r>
          </a:p>
          <a:p>
            <a:pPr eaLnBrk="1" hangingPunct="1"/>
            <a:r>
              <a:rPr lang="ru-RU" altLang="ru-RU"/>
              <a:t>• Не   реже   одного   раза   в   смену(при   выпадении   осадков)-   влажность</a:t>
            </a:r>
          </a:p>
          <a:p>
            <a:pPr algn="ctr" eaLnBrk="1" hangingPunct="1"/>
            <a:r>
              <a:rPr lang="ru-RU" altLang="ru-RU"/>
              <a:t>минеральных материалов;</a:t>
            </a:r>
          </a:p>
          <a:p>
            <a:pPr eaLnBrk="1" hangingPunct="1"/>
            <a:r>
              <a:rPr lang="ru-RU" altLang="ru-RU"/>
              <a:t>• Постоянно визуально- однородность смеси и качество уплотнения;</a:t>
            </a:r>
          </a:p>
          <a:p>
            <a:pPr eaLnBrk="1" hangingPunct="1"/>
            <a:r>
              <a:rPr lang="ru-RU" altLang="ru-RU"/>
              <a:t>• Качество смеси- по показателям двух проб на 1км по ГОСТ 12804-84;</a:t>
            </a:r>
          </a:p>
          <a:p>
            <a:pPr eaLnBrk="1" hangingPunct="1"/>
            <a:r>
              <a:rPr lang="ru-RU" altLang="ru-RU"/>
              <a:t>• Плотность материала- в покрытии по трём вырубкам (кернам) на 1км по</a:t>
            </a:r>
          </a:p>
          <a:p>
            <a:pPr algn="ctr" eaLnBrk="1" hangingPunct="1"/>
            <a:r>
              <a:rPr lang="ru-RU" altLang="ru-RU"/>
              <a:t>ГОСТ 12801-84.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233363" y="3016250"/>
            <a:ext cx="8686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u="sng"/>
          </a:p>
          <a:p>
            <a:pPr algn="ctr" eaLnBrk="1" hangingPunct="1"/>
            <a:r>
              <a:rPr lang="ru-RU" altLang="ru-RU" u="sng"/>
              <a:t>При строительстве    асфальтобетонных    покрытий    и    оснований    следует контролировать:</a:t>
            </a:r>
          </a:p>
          <a:p>
            <a:pPr algn="ctr" eaLnBrk="1" hangingPunct="1"/>
            <a:r>
              <a:rPr lang="ru-RU" altLang="ru-RU"/>
              <a:t>*   Постоянно- температуру готовой асфальтобетонной смеси в кузове каждого</a:t>
            </a:r>
          </a:p>
          <a:p>
            <a:pPr algn="ctr" eaLnBrk="1" hangingPunct="1"/>
            <a:r>
              <a:rPr lang="ru-RU" altLang="ru-RU"/>
              <a:t>автомобиля- самосвала;</a:t>
            </a:r>
          </a:p>
          <a:p>
            <a:pPr eaLnBrk="1" hangingPunct="1"/>
            <a:r>
              <a:rPr lang="ru-RU" altLang="ru-RU"/>
              <a:t>*   Не реже одного раза в смену- качество смеси по ГОСТ 12801-84; </a:t>
            </a:r>
          </a:p>
          <a:p>
            <a:pPr algn="ctr" eaLnBrk="1" hangingPunct="1"/>
            <a:r>
              <a:rPr lang="ru-RU" altLang="ru-RU"/>
              <a:t>*   Не реже одного раза в 10 смен- качество щебня, песка и минерального</a:t>
            </a:r>
          </a:p>
          <a:p>
            <a:pPr algn="ctr" eaLnBrk="1" hangingPunct="1"/>
            <a:r>
              <a:rPr lang="ru-RU" altLang="ru-RU"/>
              <a:t>порошка по ГОСТ 9128-84;</a:t>
            </a:r>
          </a:p>
          <a:p>
            <a:pPr algn="ctr" eaLnBrk="1" hangingPunct="1"/>
            <a:r>
              <a:rPr lang="ru-RU" altLang="ru-RU"/>
              <a:t>*   Постоянно-качество продольных и поперечных сопряжений укладываемых</a:t>
            </a:r>
          </a:p>
          <a:p>
            <a:pPr algn="ctr" eaLnBrk="1" hangingPunct="1"/>
            <a:r>
              <a:rPr lang="ru-RU" altLang="ru-RU"/>
              <a:t>полос; </a:t>
            </a:r>
          </a:p>
          <a:p>
            <a:pPr algn="ctr" eaLnBrk="1" hangingPunct="1"/>
            <a:r>
              <a:rPr lang="ru-RU" altLang="ru-RU"/>
              <a:t>*   Качество асфальтобетона по показателям кернов(вырубок) в трёх местах на 7000м2 по ГОСТ9128-84 и ГОСТ12801-84.</a:t>
            </a:r>
          </a:p>
        </p:txBody>
      </p:sp>
    </p:spTree>
    <p:extLst>
      <p:ext uri="{BB962C8B-B14F-4D97-AF65-F5344CB8AC3E}">
        <p14:creationId xmlns:p14="http://schemas.microsoft.com/office/powerpoint/2010/main" val="346672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609600" y="1772816"/>
            <a:ext cx="8534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При    строительстве    сборных    железобетонных    покрытий    </a:t>
            </a:r>
          </a:p>
          <a:p>
            <a:pPr algn="ctr" eaLnBrk="1" hangingPunct="1"/>
            <a:r>
              <a:rPr lang="ru-RU" altLang="ru-RU" dirty="0"/>
              <a:t>    следует контролировать:</a:t>
            </a:r>
          </a:p>
          <a:p>
            <a:pPr algn="ctr" eaLnBrk="1" hangingPunct="1"/>
            <a:r>
              <a:rPr lang="ru-RU" altLang="ru-RU" dirty="0"/>
              <a:t>• Постоянно визуально- цельность плит и стыковых элементов, качество сварки стыков и заполнение швов, соблюдение технологии строительства;</a:t>
            </a:r>
          </a:p>
          <a:p>
            <a:pPr algn="ctr" eaLnBrk="1" hangingPunct="1"/>
            <a:r>
              <a:rPr lang="ru-RU" altLang="ru-RU" dirty="0"/>
              <a:t>   • Не реже одного раза в смену- контакт плит с основанием поднятием одной из 100 уложенных плит;</a:t>
            </a:r>
          </a:p>
          <a:p>
            <a:pPr eaLnBrk="1" hangingPunct="1"/>
            <a:r>
              <a:rPr lang="ru-RU" altLang="ru-RU" dirty="0"/>
              <a:t>     •Превышение граней смежных плит в 10 стыках поперечных швов на 1км.</a:t>
            </a:r>
          </a:p>
        </p:txBody>
      </p:sp>
    </p:spTree>
    <p:extLst>
      <p:ext uri="{BB962C8B-B14F-4D97-AF65-F5344CB8AC3E}">
        <p14:creationId xmlns:p14="http://schemas.microsoft.com/office/powerpoint/2010/main" val="39441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ru-RU" altLang="ru-RU" sz="1800" smtClean="0"/>
              <a:t>Техника безопасности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8229600" cy="5943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sz="1600" smtClean="0"/>
              <a:t>До начала работ оборудовать санитарно-бытовые помещения;</a:t>
            </a:r>
          </a:p>
          <a:p>
            <a:pPr>
              <a:lnSpc>
                <a:spcPct val="80000"/>
              </a:lnSpc>
            </a:pPr>
            <a:r>
              <a:rPr lang="ru-RU" altLang="ru-RU" sz="1600" smtClean="0"/>
              <a:t>Запрещается приступать к ДСР без предварительного устройства ограждения места производства работ;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i="1" u="sng" smtClean="0"/>
              <a:t>Руководители работ обязаны: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1.Рассмотреть ПОР и иметь инструкцию по ТБ и производственной санитарии;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2. С согласия органов ГИБДД направить движение транспортных средств в объезд;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3.Наметить схему въезда и выезда рабочего  транспорта на рабочей площадке;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4. Не допускать к работам людей без установленной спецодежды, предохранительных приспособлений и жилетов;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u="sng" smtClean="0"/>
              <a:t>Для ограждения мест производства работ необходимо применять: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-штакетный барьер высотой 1м, шириной 1,4м окрашенный в красный и белый цвета;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i="1" smtClean="0"/>
              <a:t>-сплошной щит 1,2Х1,5м желтого цвета с красной каймой по контуру щита шириной 0,12м с указанием организации, ФИО прораба и тлф.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i="1" smtClean="0"/>
              <a:t>-в темное время суток выставлять световые сигналы красного цвета хорошо видимого на расстоянии не менее 100м;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i="1" smtClean="0"/>
              <a:t>-скорость движения машин в рабочей зоне не более 5км/час.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600" b="1" i="1" u="sng" smtClean="0"/>
              <a:t>При работе экскаватора необходимо:</a:t>
            </a:r>
          </a:p>
          <a:p>
            <a:pPr>
              <a:lnSpc>
                <a:spcPct val="80000"/>
              </a:lnSpc>
            </a:pPr>
            <a:r>
              <a:rPr lang="ru-RU" altLang="ru-RU" sz="1600" b="1" smtClean="0"/>
              <a:t>Перед началом работы подавать сигнал;</a:t>
            </a:r>
          </a:p>
          <a:p>
            <a:pPr>
              <a:lnSpc>
                <a:spcPct val="80000"/>
              </a:lnSpc>
            </a:pPr>
            <a:r>
              <a:rPr lang="ru-RU" altLang="ru-RU" sz="1600" b="1" smtClean="0"/>
              <a:t>Пребывание людей в зоне действия стрелы запрещается;</a:t>
            </a:r>
          </a:p>
          <a:p>
            <a:pPr>
              <a:lnSpc>
                <a:spcPct val="80000"/>
              </a:lnSpc>
            </a:pPr>
            <a:r>
              <a:rPr lang="ru-RU" altLang="ru-RU" sz="1600" b="1" smtClean="0"/>
              <a:t>Погрузку грунта в автомобили следует производить только сбоку или сзади, верхнюю часть забоя необходимо обрушать с целью предотвращения обвалов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3160978"/>
            <a:ext cx="4572000" cy="53604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">
              <a:lnSpc>
                <a:spcPts val="134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</a:t>
            </a:r>
            <a:r>
              <a:rPr lang="ru-RU" spc="-3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проектирования</a:t>
            </a:r>
            <a:r>
              <a:rPr lang="ru-RU" spc="-3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городских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</a:t>
            </a:r>
            <a:r>
              <a:rPr lang="ru-RU" spc="-2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магистралей.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57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09691" y="219053"/>
            <a:ext cx="7086600" cy="938226"/>
          </a:xfrm>
          <a:ln>
            <a:miter lim="800000"/>
            <a:headEnd/>
            <a:tailEnd/>
          </a:ln>
          <a:extLst/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38100" h="38100" prst="relaxedInset"/>
              <a:contourClr>
                <a:schemeClr val="tx2">
                  <a:shade val="50000"/>
                </a:schemeClr>
              </a:contourClr>
            </a:sp3d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4800" b="1" kern="1200" dirty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Учебные вопросы: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785813" y="1500188"/>
            <a:ext cx="8053387" cy="5072062"/>
          </a:xfrm>
        </p:spPr>
        <p:txBody>
          <a:bodyPr>
            <a:normAutofit lnSpcReduction="10000"/>
          </a:bodyPr>
          <a:lstStyle/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2800" smtClean="0"/>
              <a:t>Технология установки бортовых камней.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2800" smtClean="0"/>
              <a:t>Особенности строительства различных типов дорожных одежд.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2800" smtClean="0"/>
              <a:t>Контроль качества работ. Техника безопасности.</a:t>
            </a:r>
          </a:p>
          <a:p>
            <a:pPr marL="530225" indent="-457200" eaLnBrk="1" hangingPunct="1">
              <a:lnSpc>
                <a:spcPct val="90000"/>
              </a:lnSpc>
              <a:buFontTx/>
              <a:buNone/>
            </a:pPr>
            <a:r>
              <a:rPr lang="ru-RU" altLang="ru-RU" sz="2000" smtClean="0"/>
              <a:t>Литература: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1800" smtClean="0"/>
              <a:t>Н. В. Горелышев и др. «Технология и организация строительства автомобильных дорог», Учебник, М., Транспорт, 1992 г., с. 536-540.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1800" smtClean="0"/>
              <a:t>Дубровин Е.Н. Городские улицы и дороги. М.: Высшая школа, 1981. с.211-248.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1800" smtClean="0"/>
              <a:t>СНиП 3.06.03-85 Автомобильные дороги.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1800" smtClean="0"/>
              <a:t>СНиП  3-4-80 Техника безопасности в строительстве.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r>
              <a:rPr lang="ru-RU" altLang="ru-RU" sz="1800" smtClean="0"/>
              <a:t>СНиП 2.07.01-89 Градостроительство. Планировка и застройка городских и сельских поселений. М.: 2001г.  </a:t>
            </a:r>
          </a:p>
          <a:p>
            <a:pPr marL="530225" indent="-4572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</a:pPr>
            <a:endParaRPr lang="ru-RU" altLang="ru-RU" sz="1800" smtClean="0"/>
          </a:p>
        </p:txBody>
      </p:sp>
    </p:spTree>
    <p:extLst>
      <p:ext uri="{BB962C8B-B14F-4D97-AF65-F5344CB8AC3E}">
        <p14:creationId xmlns:p14="http://schemas.microsoft.com/office/powerpoint/2010/main" val="311985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2070</TotalTime>
  <Words>1356</Words>
  <Application>Microsoft Office PowerPoint</Application>
  <PresentationFormat>Экран (4:3)</PresentationFormat>
  <Paragraphs>160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Wingdings 2</vt:lpstr>
      <vt:lpstr>Wingdings 3</vt:lpstr>
      <vt:lpstr>Легкий дым</vt:lpstr>
      <vt:lpstr> Основы проектирования городских дорог и улиц</vt:lpstr>
      <vt:lpstr>ОПГДиУ Тема 10 Лекция 14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Техника безопасности</vt:lpstr>
      <vt:lpstr>Учебные вопросы: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89</cp:revision>
  <dcterms:created xsi:type="dcterms:W3CDTF">2014-09-03T06:40:38Z</dcterms:created>
  <dcterms:modified xsi:type="dcterms:W3CDTF">2021-12-23T08:57:21Z</dcterms:modified>
</cp:coreProperties>
</file>